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ompt Medium"/>
      <p:regular r:id="rId15"/>
    </p:embeddedFont>
    <p:embeddedFont>
      <p:font typeface="Prompt Medium"/>
      <p:regular r:id="rId16"/>
    </p:embeddedFont>
    <p:embeddedFont>
      <p:font typeface="Prompt Medium"/>
      <p:regular r:id="rId17"/>
    </p:embeddedFont>
    <p:embeddedFont>
      <p:font typeface="Prompt Medium"/>
      <p:regular r:id="rId18"/>
    </p:embeddedFont>
    <p:embeddedFont>
      <p:font typeface="Mukta Light"/>
      <p:regular r:id="rId19"/>
    </p:embeddedFont>
    <p:embeddedFont>
      <p:font typeface="Mukt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0455" y="614601"/>
            <a:ext cx="7583091" cy="2563892"/>
          </a:xfrm>
          <a:prstGeom prst="rect">
            <a:avLst/>
          </a:prstGeom>
          <a:noFill/>
          <a:ln/>
        </p:spPr>
        <p:txBody>
          <a:bodyPr wrap="square" lIns="0" tIns="0" rIns="0" bIns="0" rtlCol="0" anchor="t"/>
          <a:lstStyle/>
          <a:p>
            <a:pPr indent="0" marL="0">
              <a:lnSpc>
                <a:spcPts val="6700"/>
              </a:lnSpc>
              <a:buNone/>
            </a:pPr>
            <a:r>
              <a:rPr lang="en-US" sz="5350" dirty="0">
                <a:solidFill>
                  <a:srgbClr val="C6BFEE"/>
                </a:solidFill>
                <a:latin typeface="Prompt Medium" pitchFamily="34" charset="0"/>
                <a:ea typeface="Prompt Medium" pitchFamily="34" charset="-122"/>
                <a:cs typeface="Prompt Medium" pitchFamily="34" charset="-120"/>
              </a:rPr>
              <a:t>Churn Predictor: Decoding Customer Behavior</a:t>
            </a:r>
            <a:endParaRPr lang="en-US" sz="5350" dirty="0"/>
          </a:p>
        </p:txBody>
      </p:sp>
      <p:sp>
        <p:nvSpPr>
          <p:cNvPr id="4" name="Text 1"/>
          <p:cNvSpPr/>
          <p:nvPr/>
        </p:nvSpPr>
        <p:spPr>
          <a:xfrm>
            <a:off x="780455" y="3512939"/>
            <a:ext cx="7583091" cy="178355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Welcome to the Churn Predictor project, where we explore the fascinating world of customer behavior analysis and predictive modeling. Our mission is to understand and forecast customer churn using cutting-edge data science techniques. This notebook guides you through the process of uncovering insights hidden in customer data to predict and prevent churn.</a:t>
            </a:r>
            <a:endParaRPr lang="en-US" sz="1750" dirty="0"/>
          </a:p>
        </p:txBody>
      </p:sp>
      <p:sp>
        <p:nvSpPr>
          <p:cNvPr id="5" name="Text 2"/>
          <p:cNvSpPr/>
          <p:nvPr/>
        </p:nvSpPr>
        <p:spPr>
          <a:xfrm>
            <a:off x="780455" y="5547241"/>
            <a:ext cx="7583091" cy="1426845"/>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As we embark on this data-driven journey, remember: "In data we trust, but insights we must!" Let's dive in and unlock the stories concealed within our dataset, aiming for accurate models and profound insights that can transform customer retention strategies.</a:t>
            </a:r>
            <a:endParaRPr lang="en-US" sz="1750" dirty="0"/>
          </a:p>
        </p:txBody>
      </p:sp>
      <p:sp>
        <p:nvSpPr>
          <p:cNvPr id="6" name="Shape 3"/>
          <p:cNvSpPr/>
          <p:nvPr/>
        </p:nvSpPr>
        <p:spPr>
          <a:xfrm>
            <a:off x="780455" y="7241500"/>
            <a:ext cx="356711" cy="356711"/>
          </a:xfrm>
          <a:prstGeom prst="roundRect">
            <a:avLst>
              <a:gd name="adj" fmla="val 25631633"/>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788075" y="7249120"/>
            <a:ext cx="341471" cy="341471"/>
          </a:xfrm>
          <a:prstGeom prst="rect">
            <a:avLst/>
          </a:prstGeom>
        </p:spPr>
      </p:pic>
      <p:sp>
        <p:nvSpPr>
          <p:cNvPr id="8" name="Text 4"/>
          <p:cNvSpPr/>
          <p:nvPr/>
        </p:nvSpPr>
        <p:spPr>
          <a:xfrm>
            <a:off x="1248608" y="7224832"/>
            <a:ext cx="2505313" cy="390168"/>
          </a:xfrm>
          <a:prstGeom prst="rect">
            <a:avLst/>
          </a:prstGeom>
          <a:noFill/>
          <a:ln/>
        </p:spPr>
        <p:txBody>
          <a:bodyPr wrap="none" lIns="0" tIns="0" rIns="0" bIns="0" rtlCol="0" anchor="t"/>
          <a:lstStyle/>
          <a:p>
            <a:pPr algn="l" indent="0" marL="0">
              <a:lnSpc>
                <a:spcPts val="3050"/>
              </a:lnSpc>
              <a:buNone/>
            </a:pPr>
            <a:r>
              <a:rPr lang="en-US" sz="2150" b="1" dirty="0">
                <a:solidFill>
                  <a:srgbClr val="DAD8E9"/>
                </a:solidFill>
                <a:latin typeface="Mukta Bold" pitchFamily="34" charset="0"/>
                <a:ea typeface="Mukta Bold" pitchFamily="34" charset="-122"/>
                <a:cs typeface="Mukta Bold" pitchFamily="34" charset="-120"/>
              </a:rPr>
              <a:t>by Shashank Pandey</a:t>
            </a:r>
            <a:endParaRPr lang="en-US" sz="2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686395"/>
            <a:ext cx="7569041" cy="537686"/>
          </a:xfrm>
          <a:prstGeom prst="rect">
            <a:avLst/>
          </a:prstGeom>
          <a:noFill/>
          <a:ln/>
        </p:spPr>
        <p:txBody>
          <a:bodyPr wrap="none" lIns="0" tIns="0" rIns="0" bIns="0" rtlCol="0" anchor="t"/>
          <a:lstStyle/>
          <a:p>
            <a:pPr indent="0" marL="0">
              <a:lnSpc>
                <a:spcPts val="4200"/>
              </a:lnSpc>
              <a:buNone/>
            </a:pPr>
            <a:r>
              <a:rPr lang="en-US" sz="3350" dirty="0">
                <a:solidFill>
                  <a:srgbClr val="C6BFEE"/>
                </a:solidFill>
                <a:latin typeface="Prompt Medium" pitchFamily="34" charset="0"/>
                <a:ea typeface="Prompt Medium" pitchFamily="34" charset="-122"/>
                <a:cs typeface="Prompt Medium" pitchFamily="34" charset="-120"/>
              </a:rPr>
              <a:t>Data Exploration and Preprocessing</a:t>
            </a:r>
            <a:endParaRPr lang="en-US" sz="3350" dirty="0"/>
          </a:p>
        </p:txBody>
      </p:sp>
      <p:sp>
        <p:nvSpPr>
          <p:cNvPr id="3" name="Text 1"/>
          <p:cNvSpPr/>
          <p:nvPr/>
        </p:nvSpPr>
        <p:spPr>
          <a:xfrm>
            <a:off x="1321356" y="1611154"/>
            <a:ext cx="11987689" cy="619363"/>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Our journey begins with exploring and preparing the data. We load the telco customer churn dataset and perform initial analysis to understand its structure and contents. The dataset contains various customer attributes such as gender, tenure, services subscribed, and monthly charges.</a:t>
            </a:r>
            <a:endParaRPr lang="en-US" sz="1500" dirty="0"/>
          </a:p>
        </p:txBody>
      </p:sp>
      <p:sp>
        <p:nvSpPr>
          <p:cNvPr id="4" name="Text 2"/>
          <p:cNvSpPr/>
          <p:nvPr/>
        </p:nvSpPr>
        <p:spPr>
          <a:xfrm>
            <a:off x="1321356" y="2448163"/>
            <a:ext cx="11987689" cy="619363"/>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Key preprocessing steps include handling missing values, converting data types, and scaling numerical features. This ensures our data is in the optimal format for machine learning algorithms.</a:t>
            </a:r>
            <a:endParaRPr lang="en-US" sz="1500" dirty="0"/>
          </a:p>
        </p:txBody>
      </p:sp>
      <p:sp>
        <p:nvSpPr>
          <p:cNvPr id="5" name="Shape 3"/>
          <p:cNvSpPr/>
          <p:nvPr/>
        </p:nvSpPr>
        <p:spPr>
          <a:xfrm>
            <a:off x="7303770" y="3285173"/>
            <a:ext cx="22860" cy="4257913"/>
          </a:xfrm>
          <a:prstGeom prst="roundRect">
            <a:avLst>
              <a:gd name="adj" fmla="val 355607"/>
            </a:avLst>
          </a:prstGeom>
          <a:solidFill>
            <a:srgbClr val="6D4562"/>
          </a:solidFill>
          <a:ln/>
        </p:spPr>
      </p:sp>
      <p:sp>
        <p:nvSpPr>
          <p:cNvPr id="6" name="Shape 4"/>
          <p:cNvSpPr/>
          <p:nvPr/>
        </p:nvSpPr>
        <p:spPr>
          <a:xfrm>
            <a:off x="6443008" y="3709035"/>
            <a:ext cx="677347" cy="22860"/>
          </a:xfrm>
          <a:prstGeom prst="roundRect">
            <a:avLst>
              <a:gd name="adj" fmla="val 355607"/>
            </a:avLst>
          </a:prstGeom>
          <a:solidFill>
            <a:srgbClr val="6D4562"/>
          </a:solidFill>
          <a:ln/>
        </p:spPr>
      </p:sp>
      <p:sp>
        <p:nvSpPr>
          <p:cNvPr id="7" name="Shape 5"/>
          <p:cNvSpPr/>
          <p:nvPr/>
        </p:nvSpPr>
        <p:spPr>
          <a:xfrm>
            <a:off x="7097494" y="3502819"/>
            <a:ext cx="435412" cy="435412"/>
          </a:xfrm>
          <a:prstGeom prst="roundRect">
            <a:avLst>
              <a:gd name="adj" fmla="val 18670"/>
            </a:avLst>
          </a:prstGeom>
          <a:solidFill>
            <a:srgbClr val="542C49"/>
          </a:solidFill>
          <a:ln w="7620">
            <a:solidFill>
              <a:srgbClr val="6D4562"/>
            </a:solidFill>
            <a:prstDash val="solid"/>
          </a:ln>
        </p:spPr>
      </p:sp>
      <p:sp>
        <p:nvSpPr>
          <p:cNvPr id="8" name="Text 6"/>
          <p:cNvSpPr/>
          <p:nvPr/>
        </p:nvSpPr>
        <p:spPr>
          <a:xfrm>
            <a:off x="7266920" y="3591401"/>
            <a:ext cx="96560" cy="258128"/>
          </a:xfrm>
          <a:prstGeom prst="rect">
            <a:avLst/>
          </a:prstGeom>
          <a:noFill/>
          <a:ln/>
        </p:spPr>
        <p:txBody>
          <a:bodyPr wrap="none" lIns="0" tIns="0" rIns="0" bIns="0" rtlCol="0" anchor="t"/>
          <a:lstStyle/>
          <a:p>
            <a:pPr algn="ctr" indent="0" marL="0">
              <a:lnSpc>
                <a:spcPts val="200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9" name="Text 7"/>
          <p:cNvSpPr/>
          <p:nvPr/>
        </p:nvSpPr>
        <p:spPr>
          <a:xfrm>
            <a:off x="4100274" y="3478649"/>
            <a:ext cx="2150507" cy="268724"/>
          </a:xfrm>
          <a:prstGeom prst="rect">
            <a:avLst/>
          </a:prstGeom>
          <a:noFill/>
          <a:ln/>
        </p:spPr>
        <p:txBody>
          <a:bodyPr wrap="none" lIns="0" tIns="0" rIns="0" bIns="0" rtlCol="0" anchor="t"/>
          <a:lstStyle/>
          <a:p>
            <a:pPr algn="r"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Load Data</a:t>
            </a:r>
            <a:endParaRPr lang="en-US" sz="1650" dirty="0"/>
          </a:p>
        </p:txBody>
      </p:sp>
      <p:sp>
        <p:nvSpPr>
          <p:cNvPr id="10" name="Text 8"/>
          <p:cNvSpPr/>
          <p:nvPr/>
        </p:nvSpPr>
        <p:spPr>
          <a:xfrm>
            <a:off x="1321356" y="3863459"/>
            <a:ext cx="4929426" cy="619363"/>
          </a:xfrm>
          <a:prstGeom prst="rect">
            <a:avLst/>
          </a:prstGeom>
          <a:noFill/>
          <a:ln/>
        </p:spPr>
        <p:txBody>
          <a:bodyPr wrap="square" lIns="0" tIns="0" rIns="0" bIns="0" rtlCol="0" anchor="t"/>
          <a:lstStyle/>
          <a:p>
            <a:pPr algn="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Import the telco customer churn dataset and display basic information.</a:t>
            </a:r>
            <a:endParaRPr lang="en-US" sz="1500" dirty="0"/>
          </a:p>
        </p:txBody>
      </p:sp>
      <p:sp>
        <p:nvSpPr>
          <p:cNvPr id="11" name="Shape 9"/>
          <p:cNvSpPr/>
          <p:nvPr/>
        </p:nvSpPr>
        <p:spPr>
          <a:xfrm>
            <a:off x="7510046" y="4676656"/>
            <a:ext cx="677347" cy="22860"/>
          </a:xfrm>
          <a:prstGeom prst="roundRect">
            <a:avLst>
              <a:gd name="adj" fmla="val 355607"/>
            </a:avLst>
          </a:prstGeom>
          <a:solidFill>
            <a:srgbClr val="6D4562"/>
          </a:solidFill>
          <a:ln/>
        </p:spPr>
      </p:sp>
      <p:sp>
        <p:nvSpPr>
          <p:cNvPr id="12" name="Shape 10"/>
          <p:cNvSpPr/>
          <p:nvPr/>
        </p:nvSpPr>
        <p:spPr>
          <a:xfrm>
            <a:off x="7097494" y="4470440"/>
            <a:ext cx="435412" cy="435412"/>
          </a:xfrm>
          <a:prstGeom prst="roundRect">
            <a:avLst>
              <a:gd name="adj" fmla="val 18670"/>
            </a:avLst>
          </a:prstGeom>
          <a:solidFill>
            <a:srgbClr val="542C49"/>
          </a:solidFill>
          <a:ln w="7620">
            <a:solidFill>
              <a:srgbClr val="6D4562"/>
            </a:solidFill>
            <a:prstDash val="solid"/>
          </a:ln>
        </p:spPr>
      </p:sp>
      <p:sp>
        <p:nvSpPr>
          <p:cNvPr id="13" name="Text 11"/>
          <p:cNvSpPr/>
          <p:nvPr/>
        </p:nvSpPr>
        <p:spPr>
          <a:xfrm>
            <a:off x="7239655" y="4559022"/>
            <a:ext cx="150971" cy="258128"/>
          </a:xfrm>
          <a:prstGeom prst="rect">
            <a:avLst/>
          </a:prstGeom>
          <a:noFill/>
          <a:ln/>
        </p:spPr>
        <p:txBody>
          <a:bodyPr wrap="none" lIns="0" tIns="0" rIns="0" bIns="0" rtlCol="0" anchor="t"/>
          <a:lstStyle/>
          <a:p>
            <a:pPr algn="ctr" indent="0" marL="0">
              <a:lnSpc>
                <a:spcPts val="200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4" name="Text 12"/>
          <p:cNvSpPr/>
          <p:nvPr/>
        </p:nvSpPr>
        <p:spPr>
          <a:xfrm>
            <a:off x="8379619" y="4446270"/>
            <a:ext cx="2276713" cy="268724"/>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Check Missing Values</a:t>
            </a:r>
            <a:endParaRPr lang="en-US" sz="1650" dirty="0"/>
          </a:p>
        </p:txBody>
      </p:sp>
      <p:sp>
        <p:nvSpPr>
          <p:cNvPr id="15" name="Text 13"/>
          <p:cNvSpPr/>
          <p:nvPr/>
        </p:nvSpPr>
        <p:spPr>
          <a:xfrm>
            <a:off x="8379619" y="4831080"/>
            <a:ext cx="4929426" cy="619363"/>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Identify and handle any null or missing data points in the dataset.</a:t>
            </a:r>
            <a:endParaRPr lang="en-US" sz="1500" dirty="0"/>
          </a:p>
        </p:txBody>
      </p:sp>
      <p:sp>
        <p:nvSpPr>
          <p:cNvPr id="16" name="Shape 14"/>
          <p:cNvSpPr/>
          <p:nvPr/>
        </p:nvSpPr>
        <p:spPr>
          <a:xfrm>
            <a:off x="6443008" y="5547598"/>
            <a:ext cx="677347" cy="22860"/>
          </a:xfrm>
          <a:prstGeom prst="roundRect">
            <a:avLst>
              <a:gd name="adj" fmla="val 355607"/>
            </a:avLst>
          </a:prstGeom>
          <a:solidFill>
            <a:srgbClr val="6D4562"/>
          </a:solidFill>
          <a:ln/>
        </p:spPr>
      </p:sp>
      <p:sp>
        <p:nvSpPr>
          <p:cNvPr id="17" name="Shape 15"/>
          <p:cNvSpPr/>
          <p:nvPr/>
        </p:nvSpPr>
        <p:spPr>
          <a:xfrm>
            <a:off x="7097494" y="5341382"/>
            <a:ext cx="435412" cy="435412"/>
          </a:xfrm>
          <a:prstGeom prst="roundRect">
            <a:avLst>
              <a:gd name="adj" fmla="val 18670"/>
            </a:avLst>
          </a:prstGeom>
          <a:solidFill>
            <a:srgbClr val="542C49"/>
          </a:solidFill>
          <a:ln w="7620">
            <a:solidFill>
              <a:srgbClr val="6D4562"/>
            </a:solidFill>
            <a:prstDash val="solid"/>
          </a:ln>
        </p:spPr>
      </p:sp>
      <p:sp>
        <p:nvSpPr>
          <p:cNvPr id="18" name="Text 16"/>
          <p:cNvSpPr/>
          <p:nvPr/>
        </p:nvSpPr>
        <p:spPr>
          <a:xfrm>
            <a:off x="7240369" y="5429964"/>
            <a:ext cx="149662" cy="258128"/>
          </a:xfrm>
          <a:prstGeom prst="rect">
            <a:avLst/>
          </a:prstGeom>
          <a:noFill/>
          <a:ln/>
        </p:spPr>
        <p:txBody>
          <a:bodyPr wrap="none" lIns="0" tIns="0" rIns="0" bIns="0" rtlCol="0" anchor="t"/>
          <a:lstStyle/>
          <a:p>
            <a:pPr algn="ctr" indent="0" marL="0">
              <a:lnSpc>
                <a:spcPts val="200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9" name="Text 17"/>
          <p:cNvSpPr/>
          <p:nvPr/>
        </p:nvSpPr>
        <p:spPr>
          <a:xfrm>
            <a:off x="3957280" y="5317212"/>
            <a:ext cx="2293501" cy="268724"/>
          </a:xfrm>
          <a:prstGeom prst="rect">
            <a:avLst/>
          </a:prstGeom>
          <a:noFill/>
          <a:ln/>
        </p:spPr>
        <p:txBody>
          <a:bodyPr wrap="none" lIns="0" tIns="0" rIns="0" bIns="0" rtlCol="0" anchor="t"/>
          <a:lstStyle/>
          <a:p>
            <a:pPr algn="r"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Data Type Conversion</a:t>
            </a:r>
            <a:endParaRPr lang="en-US" sz="1650" dirty="0"/>
          </a:p>
        </p:txBody>
      </p:sp>
      <p:sp>
        <p:nvSpPr>
          <p:cNvPr id="20" name="Text 18"/>
          <p:cNvSpPr/>
          <p:nvPr/>
        </p:nvSpPr>
        <p:spPr>
          <a:xfrm>
            <a:off x="1321356" y="5702022"/>
            <a:ext cx="4929426" cy="619363"/>
          </a:xfrm>
          <a:prstGeom prst="rect">
            <a:avLst/>
          </a:prstGeom>
          <a:noFill/>
          <a:ln/>
        </p:spPr>
        <p:txBody>
          <a:bodyPr wrap="square" lIns="0" tIns="0" rIns="0" bIns="0" rtlCol="0" anchor="t"/>
          <a:lstStyle/>
          <a:p>
            <a:pPr algn="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Convert categorical variables to numerical format for model compatibility.</a:t>
            </a:r>
            <a:endParaRPr lang="en-US" sz="1500" dirty="0"/>
          </a:p>
        </p:txBody>
      </p:sp>
      <p:sp>
        <p:nvSpPr>
          <p:cNvPr id="21" name="Shape 19"/>
          <p:cNvSpPr/>
          <p:nvPr/>
        </p:nvSpPr>
        <p:spPr>
          <a:xfrm>
            <a:off x="7510046" y="6418540"/>
            <a:ext cx="677347" cy="22860"/>
          </a:xfrm>
          <a:prstGeom prst="roundRect">
            <a:avLst>
              <a:gd name="adj" fmla="val 355607"/>
            </a:avLst>
          </a:prstGeom>
          <a:solidFill>
            <a:srgbClr val="6D4562"/>
          </a:solidFill>
          <a:ln/>
        </p:spPr>
      </p:sp>
      <p:sp>
        <p:nvSpPr>
          <p:cNvPr id="22" name="Shape 20"/>
          <p:cNvSpPr/>
          <p:nvPr/>
        </p:nvSpPr>
        <p:spPr>
          <a:xfrm>
            <a:off x="7097494" y="6212324"/>
            <a:ext cx="435412" cy="435412"/>
          </a:xfrm>
          <a:prstGeom prst="roundRect">
            <a:avLst>
              <a:gd name="adj" fmla="val 18670"/>
            </a:avLst>
          </a:prstGeom>
          <a:solidFill>
            <a:srgbClr val="542C49"/>
          </a:solidFill>
          <a:ln w="7620">
            <a:solidFill>
              <a:srgbClr val="6D4562"/>
            </a:solidFill>
            <a:prstDash val="solid"/>
          </a:ln>
        </p:spPr>
      </p:sp>
      <p:sp>
        <p:nvSpPr>
          <p:cNvPr id="23" name="Text 21"/>
          <p:cNvSpPr/>
          <p:nvPr/>
        </p:nvSpPr>
        <p:spPr>
          <a:xfrm>
            <a:off x="7236559" y="6300907"/>
            <a:ext cx="157163" cy="258128"/>
          </a:xfrm>
          <a:prstGeom prst="rect">
            <a:avLst/>
          </a:prstGeom>
          <a:noFill/>
          <a:ln/>
        </p:spPr>
        <p:txBody>
          <a:bodyPr wrap="none" lIns="0" tIns="0" rIns="0" bIns="0" rtlCol="0" anchor="t"/>
          <a:lstStyle/>
          <a:p>
            <a:pPr algn="ctr" indent="0" marL="0">
              <a:lnSpc>
                <a:spcPts val="200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24" name="Text 22"/>
          <p:cNvSpPr/>
          <p:nvPr/>
        </p:nvSpPr>
        <p:spPr>
          <a:xfrm>
            <a:off x="8379619" y="6188154"/>
            <a:ext cx="2150507" cy="268724"/>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Feature Scaling</a:t>
            </a:r>
            <a:endParaRPr lang="en-US" sz="1650" dirty="0"/>
          </a:p>
        </p:txBody>
      </p:sp>
      <p:sp>
        <p:nvSpPr>
          <p:cNvPr id="25" name="Text 23"/>
          <p:cNvSpPr/>
          <p:nvPr/>
        </p:nvSpPr>
        <p:spPr>
          <a:xfrm>
            <a:off x="8379619" y="6572964"/>
            <a:ext cx="4929426" cy="619363"/>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Normalize numerical features to ensure equal weight in model training.</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542092"/>
            <a:ext cx="5495568" cy="547449"/>
          </a:xfrm>
          <a:prstGeom prst="rect">
            <a:avLst/>
          </a:prstGeom>
          <a:noFill/>
          <a:ln/>
        </p:spPr>
        <p:txBody>
          <a:bodyPr wrap="none" lIns="0" tIns="0" rIns="0" bIns="0" rtlCol="0" anchor="t"/>
          <a:lstStyle/>
          <a:p>
            <a:pPr indent="0" marL="0">
              <a:lnSpc>
                <a:spcPts val="4300"/>
              </a:lnSpc>
              <a:buNone/>
            </a:pPr>
            <a:r>
              <a:rPr lang="en-US" sz="3400" dirty="0">
                <a:solidFill>
                  <a:srgbClr val="C6BFEE"/>
                </a:solidFill>
                <a:latin typeface="Prompt Medium" pitchFamily="34" charset="0"/>
                <a:ea typeface="Prompt Medium" pitchFamily="34" charset="-122"/>
                <a:cs typeface="Prompt Medium" pitchFamily="34" charset="-120"/>
              </a:rPr>
              <a:t>Exploratory Data Analysis</a:t>
            </a:r>
            <a:endParaRPr lang="en-US" sz="3400" dirty="0"/>
          </a:p>
        </p:txBody>
      </p:sp>
      <p:sp>
        <p:nvSpPr>
          <p:cNvPr id="3" name="Text 1"/>
          <p:cNvSpPr/>
          <p:nvPr/>
        </p:nvSpPr>
        <p:spPr>
          <a:xfrm>
            <a:off x="1321356" y="1483757"/>
            <a:ext cx="11987689" cy="630793"/>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Exploratory Data Analysis (EDA) is crucial for understanding the underlying patterns and relationships in our dataset. We visualize the distribution of key variables and examine correlations between features.</a:t>
            </a:r>
            <a:endParaRPr lang="en-US" sz="1550" dirty="0"/>
          </a:p>
        </p:txBody>
      </p:sp>
      <p:sp>
        <p:nvSpPr>
          <p:cNvPr id="4" name="Text 2"/>
          <p:cNvSpPr/>
          <p:nvPr/>
        </p:nvSpPr>
        <p:spPr>
          <a:xfrm>
            <a:off x="1321356" y="2336244"/>
            <a:ext cx="11987689" cy="630793"/>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The churn rate distribution reveals the balance between churned and retained customers. We also create a correlation heatmap to identify which features are most strongly associated with churn.</a:t>
            </a:r>
            <a:endParaRPr lang="en-US" sz="1550" dirty="0"/>
          </a:p>
        </p:txBody>
      </p:sp>
      <p:pic>
        <p:nvPicPr>
          <p:cNvPr id="5" name="Image 0" descr="preencoded.png">    </p:cNvPr>
          <p:cNvPicPr>
            <a:picLocks noChangeAspect="1"/>
          </p:cNvPicPr>
          <p:nvPr/>
        </p:nvPicPr>
        <p:blipFill>
          <a:blip r:embed="rId1"/>
          <a:stretch>
            <a:fillRect/>
          </a:stretch>
        </p:blipFill>
        <p:spPr>
          <a:xfrm>
            <a:off x="1321356" y="3188732"/>
            <a:ext cx="5845969" cy="3613071"/>
          </a:xfrm>
          <a:prstGeom prst="rect">
            <a:avLst/>
          </a:prstGeom>
        </p:spPr>
      </p:pic>
      <p:sp>
        <p:nvSpPr>
          <p:cNvPr id="6" name="Text 3"/>
          <p:cNvSpPr/>
          <p:nvPr/>
        </p:nvSpPr>
        <p:spPr>
          <a:xfrm>
            <a:off x="1321356" y="7048143"/>
            <a:ext cx="2190393" cy="273844"/>
          </a:xfrm>
          <a:prstGeom prst="rect">
            <a:avLst/>
          </a:prstGeom>
          <a:noFill/>
          <a:ln/>
        </p:spPr>
        <p:txBody>
          <a:bodyPr wrap="none" lIns="0" tIns="0" rIns="0" bIns="0" rtlCol="0" anchor="t"/>
          <a:lstStyle/>
          <a:p>
            <a:pPr algn="l"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Churn Distribution</a:t>
            </a:r>
            <a:endParaRPr lang="en-US" sz="1700" dirty="0"/>
          </a:p>
        </p:txBody>
      </p:sp>
      <p:sp>
        <p:nvSpPr>
          <p:cNvPr id="7" name="Text 4"/>
          <p:cNvSpPr/>
          <p:nvPr/>
        </p:nvSpPr>
        <p:spPr>
          <a:xfrm>
            <a:off x="1321356" y="7440216"/>
            <a:ext cx="5845969" cy="630793"/>
          </a:xfrm>
          <a:prstGeom prst="rect">
            <a:avLst/>
          </a:prstGeom>
          <a:noFill/>
          <a:ln/>
        </p:spPr>
        <p:txBody>
          <a:bodyPr wrap="square" lIns="0" tIns="0" rIns="0" bIns="0" rtlCol="0" anchor="t"/>
          <a:lstStyle/>
          <a:p>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Visual representation of the proportion of churned vs retained customers.</a:t>
            </a:r>
            <a:endParaRPr lang="en-US" sz="1550" dirty="0"/>
          </a:p>
        </p:txBody>
      </p:sp>
      <p:pic>
        <p:nvPicPr>
          <p:cNvPr id="8" name="Image 1" descr="preencoded.png">    </p:cNvPr>
          <p:cNvPicPr>
            <a:picLocks noChangeAspect="1"/>
          </p:cNvPicPr>
          <p:nvPr/>
        </p:nvPicPr>
        <p:blipFill>
          <a:blip r:embed="rId2"/>
          <a:stretch>
            <a:fillRect/>
          </a:stretch>
        </p:blipFill>
        <p:spPr>
          <a:xfrm>
            <a:off x="7462957" y="3188732"/>
            <a:ext cx="5846088" cy="3613071"/>
          </a:xfrm>
          <a:prstGeom prst="rect">
            <a:avLst/>
          </a:prstGeom>
        </p:spPr>
      </p:pic>
      <p:sp>
        <p:nvSpPr>
          <p:cNvPr id="9" name="Text 5"/>
          <p:cNvSpPr/>
          <p:nvPr/>
        </p:nvSpPr>
        <p:spPr>
          <a:xfrm>
            <a:off x="7462957" y="7048143"/>
            <a:ext cx="2217420" cy="273844"/>
          </a:xfrm>
          <a:prstGeom prst="rect">
            <a:avLst/>
          </a:prstGeom>
          <a:noFill/>
          <a:ln/>
        </p:spPr>
        <p:txBody>
          <a:bodyPr wrap="none" lIns="0" tIns="0" rIns="0" bIns="0" rtlCol="0" anchor="t"/>
          <a:lstStyle/>
          <a:p>
            <a:pPr algn="l"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Correlation Heatmap</a:t>
            </a:r>
            <a:endParaRPr lang="en-US" sz="1700" dirty="0"/>
          </a:p>
        </p:txBody>
      </p:sp>
      <p:sp>
        <p:nvSpPr>
          <p:cNvPr id="10" name="Text 6"/>
          <p:cNvSpPr/>
          <p:nvPr/>
        </p:nvSpPr>
        <p:spPr>
          <a:xfrm>
            <a:off x="7462957" y="7440216"/>
            <a:ext cx="5846088" cy="630793"/>
          </a:xfrm>
          <a:prstGeom prst="rect">
            <a:avLst/>
          </a:prstGeom>
          <a:noFill/>
          <a:ln/>
        </p:spPr>
        <p:txBody>
          <a:bodyPr wrap="square" lIns="0" tIns="0" rIns="0" bIns="0" rtlCol="0" anchor="t"/>
          <a:lstStyle/>
          <a:p>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Illustrates the strength of relationships between various customer attributes and churn.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21356" y="668417"/>
            <a:ext cx="8953976" cy="661749"/>
          </a:xfrm>
          <a:prstGeom prst="rect">
            <a:avLst/>
          </a:prstGeom>
          <a:noFill/>
          <a:ln/>
        </p:spPr>
        <p:txBody>
          <a:bodyPr wrap="none" lIns="0" tIns="0" rIns="0" bIns="0" rtlCol="0" anchor="t"/>
          <a:lstStyle/>
          <a:p>
            <a:pPr indent="0" marL="0">
              <a:lnSpc>
                <a:spcPts val="5200"/>
              </a:lnSpc>
              <a:buNone/>
            </a:pPr>
            <a:r>
              <a:rPr lang="en-US" sz="4150" dirty="0">
                <a:solidFill>
                  <a:srgbClr val="C6BFEE"/>
                </a:solidFill>
                <a:latin typeface="Prompt Medium" pitchFamily="34" charset="0"/>
                <a:ea typeface="Prompt Medium" pitchFamily="34" charset="-122"/>
                <a:cs typeface="Prompt Medium" pitchFamily="34" charset="-120"/>
              </a:rPr>
              <a:t>Feature Engineering and Selection</a:t>
            </a:r>
            <a:endParaRPr lang="en-US" sz="4150" dirty="0"/>
          </a:p>
        </p:txBody>
      </p:sp>
      <p:sp>
        <p:nvSpPr>
          <p:cNvPr id="3" name="Text 1"/>
          <p:cNvSpPr/>
          <p:nvPr/>
        </p:nvSpPr>
        <p:spPr>
          <a:xfrm>
            <a:off x="1321356" y="1806654"/>
            <a:ext cx="11987689"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Feature engineering is the art of creating new, meaningful features from existing data to improve model performance. We create interaction features such as 'tenure_by_monthly' to capture more complex relationships.</a:t>
            </a:r>
            <a:endParaRPr lang="en-US" sz="1850" dirty="0"/>
          </a:p>
        </p:txBody>
      </p:sp>
      <p:sp>
        <p:nvSpPr>
          <p:cNvPr id="4" name="Text 2"/>
          <p:cNvSpPr/>
          <p:nvPr/>
        </p:nvSpPr>
        <p:spPr>
          <a:xfrm>
            <a:off x="1321356" y="2836902"/>
            <a:ext cx="11987689"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Feature selection helps identify the most important predictors of churn. We use techniques like Random Forest feature importance to rank features based on their predictive power.</a:t>
            </a:r>
            <a:endParaRPr lang="en-US" sz="1850" dirty="0"/>
          </a:p>
        </p:txBody>
      </p:sp>
      <p:sp>
        <p:nvSpPr>
          <p:cNvPr id="5" name="Shape 3"/>
          <p:cNvSpPr/>
          <p:nvPr/>
        </p:nvSpPr>
        <p:spPr>
          <a:xfrm>
            <a:off x="1321356" y="3867150"/>
            <a:ext cx="5874782" cy="1727835"/>
          </a:xfrm>
          <a:prstGeom prst="roundRect">
            <a:avLst>
              <a:gd name="adj" fmla="val 5792"/>
            </a:avLst>
          </a:prstGeom>
          <a:solidFill>
            <a:srgbClr val="542C49"/>
          </a:solidFill>
          <a:ln w="7620">
            <a:solidFill>
              <a:srgbClr val="6D4562"/>
            </a:solidFill>
            <a:prstDash val="solid"/>
          </a:ln>
        </p:spPr>
      </p:sp>
      <p:sp>
        <p:nvSpPr>
          <p:cNvPr id="6" name="Text 4"/>
          <p:cNvSpPr/>
          <p:nvPr/>
        </p:nvSpPr>
        <p:spPr>
          <a:xfrm>
            <a:off x="1567220" y="4113014"/>
            <a:ext cx="2647474" cy="330994"/>
          </a:xfrm>
          <a:prstGeom prst="rect">
            <a:avLst/>
          </a:prstGeom>
          <a:noFill/>
          <a:ln/>
        </p:spPr>
        <p:txBody>
          <a:bodyPr wrap="none" lIns="0" tIns="0" rIns="0" bIns="0" rtlCol="0" anchor="t"/>
          <a:lstStyle/>
          <a:p>
            <a:pPr indent="0" marL="0">
              <a:lnSpc>
                <a:spcPts val="2600"/>
              </a:lnSpc>
              <a:buNone/>
            </a:pPr>
            <a:r>
              <a:rPr lang="en-US" sz="2050" dirty="0">
                <a:solidFill>
                  <a:srgbClr val="DAD8E9"/>
                </a:solidFill>
                <a:latin typeface="Prompt Medium" pitchFamily="34" charset="0"/>
                <a:ea typeface="Prompt Medium" pitchFamily="34" charset="-122"/>
                <a:cs typeface="Prompt Medium" pitchFamily="34" charset="-120"/>
              </a:rPr>
              <a:t>Interaction Features</a:t>
            </a:r>
            <a:endParaRPr lang="en-US" sz="2050" dirty="0"/>
          </a:p>
        </p:txBody>
      </p:sp>
      <p:sp>
        <p:nvSpPr>
          <p:cNvPr id="7" name="Text 5"/>
          <p:cNvSpPr/>
          <p:nvPr/>
        </p:nvSpPr>
        <p:spPr>
          <a:xfrm>
            <a:off x="1567220" y="4586883"/>
            <a:ext cx="5383054"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Create new features by combining existing ones, such as tenure multiplied by monthly charges.</a:t>
            </a:r>
            <a:endParaRPr lang="en-US" sz="1850" dirty="0"/>
          </a:p>
        </p:txBody>
      </p:sp>
      <p:sp>
        <p:nvSpPr>
          <p:cNvPr id="8" name="Shape 6"/>
          <p:cNvSpPr/>
          <p:nvPr/>
        </p:nvSpPr>
        <p:spPr>
          <a:xfrm>
            <a:off x="7434382" y="3867150"/>
            <a:ext cx="5874782" cy="1727835"/>
          </a:xfrm>
          <a:prstGeom prst="roundRect">
            <a:avLst>
              <a:gd name="adj" fmla="val 5792"/>
            </a:avLst>
          </a:prstGeom>
          <a:solidFill>
            <a:srgbClr val="542C49"/>
          </a:solidFill>
          <a:ln w="7620">
            <a:solidFill>
              <a:srgbClr val="6D4562"/>
            </a:solidFill>
            <a:prstDash val="solid"/>
          </a:ln>
        </p:spPr>
      </p:sp>
      <p:sp>
        <p:nvSpPr>
          <p:cNvPr id="9" name="Text 7"/>
          <p:cNvSpPr/>
          <p:nvPr/>
        </p:nvSpPr>
        <p:spPr>
          <a:xfrm>
            <a:off x="7680246" y="4113014"/>
            <a:ext cx="2647474" cy="330994"/>
          </a:xfrm>
          <a:prstGeom prst="rect">
            <a:avLst/>
          </a:prstGeom>
          <a:noFill/>
          <a:ln/>
        </p:spPr>
        <p:txBody>
          <a:bodyPr wrap="none" lIns="0" tIns="0" rIns="0" bIns="0" rtlCol="0" anchor="t"/>
          <a:lstStyle/>
          <a:p>
            <a:pPr indent="0" marL="0">
              <a:lnSpc>
                <a:spcPts val="2600"/>
              </a:lnSpc>
              <a:buNone/>
            </a:pPr>
            <a:r>
              <a:rPr lang="en-US" sz="2050" dirty="0">
                <a:solidFill>
                  <a:srgbClr val="DAD8E9"/>
                </a:solidFill>
                <a:latin typeface="Prompt Medium" pitchFamily="34" charset="0"/>
                <a:ea typeface="Prompt Medium" pitchFamily="34" charset="-122"/>
                <a:cs typeface="Prompt Medium" pitchFamily="34" charset="-120"/>
              </a:rPr>
              <a:t>Aggregate Features</a:t>
            </a:r>
            <a:endParaRPr lang="en-US" sz="2050" dirty="0"/>
          </a:p>
        </p:txBody>
      </p:sp>
      <p:sp>
        <p:nvSpPr>
          <p:cNvPr id="10" name="Text 8"/>
          <p:cNvSpPr/>
          <p:nvPr/>
        </p:nvSpPr>
        <p:spPr>
          <a:xfrm>
            <a:off x="7680246" y="4586883"/>
            <a:ext cx="5383054"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Develop features that summarize multiple attributes, like total number of services subscribed.</a:t>
            </a:r>
            <a:endParaRPr lang="en-US" sz="1850" dirty="0"/>
          </a:p>
        </p:txBody>
      </p:sp>
      <p:sp>
        <p:nvSpPr>
          <p:cNvPr id="11" name="Shape 9"/>
          <p:cNvSpPr/>
          <p:nvPr/>
        </p:nvSpPr>
        <p:spPr>
          <a:xfrm>
            <a:off x="1321356" y="5833229"/>
            <a:ext cx="5874782" cy="1727835"/>
          </a:xfrm>
          <a:prstGeom prst="roundRect">
            <a:avLst>
              <a:gd name="adj" fmla="val 5792"/>
            </a:avLst>
          </a:prstGeom>
          <a:solidFill>
            <a:srgbClr val="542C49"/>
          </a:solidFill>
          <a:ln w="7620">
            <a:solidFill>
              <a:srgbClr val="6D4562"/>
            </a:solidFill>
            <a:prstDash val="solid"/>
          </a:ln>
        </p:spPr>
      </p:sp>
      <p:sp>
        <p:nvSpPr>
          <p:cNvPr id="12" name="Text 10"/>
          <p:cNvSpPr/>
          <p:nvPr/>
        </p:nvSpPr>
        <p:spPr>
          <a:xfrm>
            <a:off x="1567220" y="6079093"/>
            <a:ext cx="2647474" cy="330994"/>
          </a:xfrm>
          <a:prstGeom prst="rect">
            <a:avLst/>
          </a:prstGeom>
          <a:noFill/>
          <a:ln/>
        </p:spPr>
        <p:txBody>
          <a:bodyPr wrap="none" lIns="0" tIns="0" rIns="0" bIns="0" rtlCol="0" anchor="t"/>
          <a:lstStyle/>
          <a:p>
            <a:pPr indent="0" marL="0">
              <a:lnSpc>
                <a:spcPts val="2600"/>
              </a:lnSpc>
              <a:buNone/>
            </a:pPr>
            <a:r>
              <a:rPr lang="en-US" sz="2050" dirty="0">
                <a:solidFill>
                  <a:srgbClr val="DAD8E9"/>
                </a:solidFill>
                <a:latin typeface="Prompt Medium" pitchFamily="34" charset="0"/>
                <a:ea typeface="Prompt Medium" pitchFamily="34" charset="-122"/>
                <a:cs typeface="Prompt Medium" pitchFamily="34" charset="-120"/>
              </a:rPr>
              <a:t>Feature Importance</a:t>
            </a:r>
            <a:endParaRPr lang="en-US" sz="2050" dirty="0"/>
          </a:p>
        </p:txBody>
      </p:sp>
      <p:sp>
        <p:nvSpPr>
          <p:cNvPr id="13" name="Text 11"/>
          <p:cNvSpPr/>
          <p:nvPr/>
        </p:nvSpPr>
        <p:spPr>
          <a:xfrm>
            <a:off x="1567220" y="6552962"/>
            <a:ext cx="5383054"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Use machine learning algorithms to rank features based on their impact on churn prediction.</a:t>
            </a:r>
            <a:endParaRPr lang="en-US" sz="1850" dirty="0"/>
          </a:p>
        </p:txBody>
      </p:sp>
      <p:sp>
        <p:nvSpPr>
          <p:cNvPr id="14" name="Shape 12"/>
          <p:cNvSpPr/>
          <p:nvPr/>
        </p:nvSpPr>
        <p:spPr>
          <a:xfrm>
            <a:off x="7434382" y="5833229"/>
            <a:ext cx="5874782" cy="1727835"/>
          </a:xfrm>
          <a:prstGeom prst="roundRect">
            <a:avLst>
              <a:gd name="adj" fmla="val 5792"/>
            </a:avLst>
          </a:prstGeom>
          <a:solidFill>
            <a:srgbClr val="542C49"/>
          </a:solidFill>
          <a:ln w="7620">
            <a:solidFill>
              <a:srgbClr val="6D4562"/>
            </a:solidFill>
            <a:prstDash val="solid"/>
          </a:ln>
        </p:spPr>
      </p:sp>
      <p:sp>
        <p:nvSpPr>
          <p:cNvPr id="15" name="Text 13"/>
          <p:cNvSpPr/>
          <p:nvPr/>
        </p:nvSpPr>
        <p:spPr>
          <a:xfrm>
            <a:off x="7680246" y="6079093"/>
            <a:ext cx="3277314" cy="330994"/>
          </a:xfrm>
          <a:prstGeom prst="rect">
            <a:avLst/>
          </a:prstGeom>
          <a:noFill/>
          <a:ln/>
        </p:spPr>
        <p:txBody>
          <a:bodyPr wrap="none" lIns="0" tIns="0" rIns="0" bIns="0" rtlCol="0" anchor="t"/>
          <a:lstStyle/>
          <a:p>
            <a:pPr indent="0" marL="0">
              <a:lnSpc>
                <a:spcPts val="2600"/>
              </a:lnSpc>
              <a:buNone/>
            </a:pPr>
            <a:r>
              <a:rPr lang="en-US" sz="2050" dirty="0">
                <a:solidFill>
                  <a:srgbClr val="DAD8E9"/>
                </a:solidFill>
                <a:latin typeface="Prompt Medium" pitchFamily="34" charset="0"/>
                <a:ea typeface="Prompt Medium" pitchFamily="34" charset="-122"/>
                <a:cs typeface="Prompt Medium" pitchFamily="34" charset="-120"/>
              </a:rPr>
              <a:t>Dimensionality Reduction</a:t>
            </a:r>
            <a:endParaRPr lang="en-US" sz="2050" dirty="0"/>
          </a:p>
        </p:txBody>
      </p:sp>
      <p:sp>
        <p:nvSpPr>
          <p:cNvPr id="16" name="Text 14"/>
          <p:cNvSpPr/>
          <p:nvPr/>
        </p:nvSpPr>
        <p:spPr>
          <a:xfrm>
            <a:off x="7680246" y="6552962"/>
            <a:ext cx="5383054" cy="762238"/>
          </a:xfrm>
          <a:prstGeom prst="rect">
            <a:avLst/>
          </a:prstGeom>
          <a:noFill/>
          <a:ln/>
        </p:spPr>
        <p:txBody>
          <a:bodyPr wrap="square" lIns="0" tIns="0" rIns="0" bIns="0" rtlCol="0" anchor="t"/>
          <a:lstStyle/>
          <a:p>
            <a:pPr indent="0" marL="0">
              <a:lnSpc>
                <a:spcPts val="3000"/>
              </a:lnSpc>
              <a:buNone/>
            </a:pPr>
            <a:r>
              <a:rPr lang="en-US" sz="1850" dirty="0">
                <a:solidFill>
                  <a:srgbClr val="DAD8E9"/>
                </a:solidFill>
                <a:latin typeface="Mukta Light" pitchFamily="34" charset="0"/>
                <a:ea typeface="Mukta Light" pitchFamily="34" charset="-122"/>
                <a:cs typeface="Mukta Light" pitchFamily="34" charset="-120"/>
              </a:rPr>
              <a:t>Apply techniques like PCA to reduce the number of features while retaining important information.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321356" y="1137761"/>
            <a:ext cx="9494282"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Model Development and Evaluation</a:t>
            </a:r>
            <a:endParaRPr lang="en-US" sz="4300" dirty="0"/>
          </a:p>
        </p:txBody>
      </p:sp>
      <p:sp>
        <p:nvSpPr>
          <p:cNvPr id="3" name="Text 1"/>
          <p:cNvSpPr/>
          <p:nvPr/>
        </p:nvSpPr>
        <p:spPr>
          <a:xfrm>
            <a:off x="1321356" y="2317313"/>
            <a:ext cx="11987689"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We develop and evaluate several machine learning models to predict customer churn. Our approach includes traditional algorithms like Logistic Regression and Random Forest, as well as advanced techniques such as XGBoost and Neural Networks.</a:t>
            </a:r>
            <a:endParaRPr lang="en-US" sz="1900" dirty="0"/>
          </a:p>
        </p:txBody>
      </p:sp>
      <p:sp>
        <p:nvSpPr>
          <p:cNvPr id="4" name="Text 2"/>
          <p:cNvSpPr/>
          <p:nvPr/>
        </p:nvSpPr>
        <p:spPr>
          <a:xfrm>
            <a:off x="1321356" y="3780115"/>
            <a:ext cx="11987689"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Each model is trained on a portion of the data and evaluated using metrics such as accuracy, precision, recall, and F1-score. We also use cross-validation to ensure robust performance estimates.</a:t>
            </a:r>
            <a:endParaRPr lang="en-US" sz="1900" dirty="0"/>
          </a:p>
        </p:txBody>
      </p:sp>
      <p:sp>
        <p:nvSpPr>
          <p:cNvPr id="5" name="Text 3"/>
          <p:cNvSpPr/>
          <p:nvPr/>
        </p:nvSpPr>
        <p:spPr>
          <a:xfrm>
            <a:off x="1321356" y="509468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Logistic Regression</a:t>
            </a:r>
            <a:endParaRPr lang="en-US" sz="2150" dirty="0"/>
          </a:p>
        </p:txBody>
      </p:sp>
      <p:sp>
        <p:nvSpPr>
          <p:cNvPr id="6" name="Text 4"/>
          <p:cNvSpPr/>
          <p:nvPr/>
        </p:nvSpPr>
        <p:spPr>
          <a:xfrm>
            <a:off x="1321356" y="5684401"/>
            <a:ext cx="3593902"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Simple but interpretable model serving as a baseline for churn prediction.</a:t>
            </a:r>
            <a:endParaRPr lang="en-US" sz="1900" dirty="0"/>
          </a:p>
        </p:txBody>
      </p:sp>
      <p:sp>
        <p:nvSpPr>
          <p:cNvPr id="7" name="Text 5"/>
          <p:cNvSpPr/>
          <p:nvPr/>
        </p:nvSpPr>
        <p:spPr>
          <a:xfrm>
            <a:off x="5525095" y="509468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Random Forest</a:t>
            </a:r>
            <a:endParaRPr lang="en-US" sz="2150" dirty="0"/>
          </a:p>
        </p:txBody>
      </p:sp>
      <p:sp>
        <p:nvSpPr>
          <p:cNvPr id="8" name="Text 6"/>
          <p:cNvSpPr/>
          <p:nvPr/>
        </p:nvSpPr>
        <p:spPr>
          <a:xfrm>
            <a:off x="5525095" y="5684401"/>
            <a:ext cx="3593902"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Ensemble method that captures complex relationships in the data.</a:t>
            </a:r>
            <a:endParaRPr lang="en-US" sz="1900" dirty="0"/>
          </a:p>
        </p:txBody>
      </p:sp>
      <p:sp>
        <p:nvSpPr>
          <p:cNvPr id="9" name="Text 7"/>
          <p:cNvSpPr/>
          <p:nvPr/>
        </p:nvSpPr>
        <p:spPr>
          <a:xfrm>
            <a:off x="9728835" y="509468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XGBoost</a:t>
            </a:r>
            <a:endParaRPr lang="en-US" sz="2150" dirty="0"/>
          </a:p>
        </p:txBody>
      </p:sp>
      <p:sp>
        <p:nvSpPr>
          <p:cNvPr id="10" name="Text 8"/>
          <p:cNvSpPr/>
          <p:nvPr/>
        </p:nvSpPr>
        <p:spPr>
          <a:xfrm>
            <a:off x="9728835" y="5684401"/>
            <a:ext cx="3593902"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Advanced gradient boosting algorithm known for high performance in various tasks.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21356" y="915710"/>
            <a:ext cx="11345228" cy="627698"/>
          </a:xfrm>
          <a:prstGeom prst="rect">
            <a:avLst/>
          </a:prstGeom>
          <a:noFill/>
          <a:ln/>
        </p:spPr>
        <p:txBody>
          <a:bodyPr wrap="none" lIns="0" tIns="0" rIns="0" bIns="0" rtlCol="0" anchor="t"/>
          <a:lstStyle/>
          <a:p>
            <a:pPr indent="0" marL="0">
              <a:lnSpc>
                <a:spcPts val="4900"/>
              </a:lnSpc>
              <a:buNone/>
            </a:pPr>
            <a:r>
              <a:rPr lang="en-US" sz="3950" dirty="0">
                <a:solidFill>
                  <a:srgbClr val="C6BFEE"/>
                </a:solidFill>
                <a:latin typeface="Prompt Medium" pitchFamily="34" charset="0"/>
                <a:ea typeface="Prompt Medium" pitchFamily="34" charset="-122"/>
                <a:cs typeface="Prompt Medium" pitchFamily="34" charset="-120"/>
              </a:rPr>
              <a:t>Ensemble Methods and Advanced Techniques</a:t>
            </a:r>
            <a:endParaRPr lang="en-US" sz="3950" dirty="0"/>
          </a:p>
        </p:txBody>
      </p:sp>
      <p:sp>
        <p:nvSpPr>
          <p:cNvPr id="3" name="Text 1"/>
          <p:cNvSpPr/>
          <p:nvPr/>
        </p:nvSpPr>
        <p:spPr>
          <a:xfrm>
            <a:off x="1321356" y="1995368"/>
            <a:ext cx="11987689" cy="722948"/>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To further improve our predictive power, we explore ensemble methods that combine multiple models. Techniques like Voting Classifiers, Bagging, and Stacking are implemented to leverage the strengths of different algorithms.</a:t>
            </a:r>
            <a:endParaRPr lang="en-US" sz="1750" dirty="0"/>
          </a:p>
        </p:txBody>
      </p:sp>
      <p:sp>
        <p:nvSpPr>
          <p:cNvPr id="4" name="Text 2"/>
          <p:cNvSpPr/>
          <p:nvPr/>
        </p:nvSpPr>
        <p:spPr>
          <a:xfrm>
            <a:off x="1321356" y="2972514"/>
            <a:ext cx="11987689" cy="722948"/>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We also delve into advanced techniques such as neural networks, which can capture intricate patterns in the data. These methods often provide a boost in performance over individual models.</a:t>
            </a:r>
            <a:endParaRPr lang="en-US" sz="1750" dirty="0"/>
          </a:p>
        </p:txBody>
      </p:sp>
      <p:pic>
        <p:nvPicPr>
          <p:cNvPr id="5" name="Image 0" descr="preencoded.png">    </p:cNvPr>
          <p:cNvPicPr>
            <a:picLocks noChangeAspect="1"/>
          </p:cNvPicPr>
          <p:nvPr/>
        </p:nvPicPr>
        <p:blipFill>
          <a:blip r:embed="rId1"/>
          <a:stretch>
            <a:fillRect/>
          </a:stretch>
        </p:blipFill>
        <p:spPr>
          <a:xfrm>
            <a:off x="1321356" y="3949660"/>
            <a:ext cx="2996922" cy="903923"/>
          </a:xfrm>
          <a:prstGeom prst="rect">
            <a:avLst/>
          </a:prstGeom>
        </p:spPr>
      </p:pic>
      <p:sp>
        <p:nvSpPr>
          <p:cNvPr id="6" name="Text 3"/>
          <p:cNvSpPr/>
          <p:nvPr/>
        </p:nvSpPr>
        <p:spPr>
          <a:xfrm>
            <a:off x="1547336" y="5192554"/>
            <a:ext cx="2511028" cy="313849"/>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Voting Classifier</a:t>
            </a:r>
            <a:endParaRPr lang="en-US" sz="1950" dirty="0"/>
          </a:p>
        </p:txBody>
      </p:sp>
      <p:sp>
        <p:nvSpPr>
          <p:cNvPr id="7" name="Text 4"/>
          <p:cNvSpPr/>
          <p:nvPr/>
        </p:nvSpPr>
        <p:spPr>
          <a:xfrm>
            <a:off x="1547336" y="5641896"/>
            <a:ext cx="2544961" cy="1445895"/>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Combines predictions from multiple models through majority voting or averaging.</a:t>
            </a:r>
            <a:endParaRPr lang="en-US" sz="1750" dirty="0"/>
          </a:p>
        </p:txBody>
      </p:sp>
      <p:pic>
        <p:nvPicPr>
          <p:cNvPr id="8" name="Image 1" descr="preencoded.png">    </p:cNvPr>
          <p:cNvPicPr>
            <a:picLocks noChangeAspect="1"/>
          </p:cNvPicPr>
          <p:nvPr/>
        </p:nvPicPr>
        <p:blipFill>
          <a:blip r:embed="rId2"/>
          <a:stretch>
            <a:fillRect/>
          </a:stretch>
        </p:blipFill>
        <p:spPr>
          <a:xfrm>
            <a:off x="4318278" y="3949660"/>
            <a:ext cx="2996922" cy="903923"/>
          </a:xfrm>
          <a:prstGeom prst="rect">
            <a:avLst/>
          </a:prstGeom>
        </p:spPr>
      </p:pic>
      <p:sp>
        <p:nvSpPr>
          <p:cNvPr id="9" name="Text 5"/>
          <p:cNvSpPr/>
          <p:nvPr/>
        </p:nvSpPr>
        <p:spPr>
          <a:xfrm>
            <a:off x="4544258" y="5192554"/>
            <a:ext cx="2511028" cy="313849"/>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Bagging</a:t>
            </a:r>
            <a:endParaRPr lang="en-US" sz="1950" dirty="0"/>
          </a:p>
        </p:txBody>
      </p:sp>
      <p:sp>
        <p:nvSpPr>
          <p:cNvPr id="10" name="Text 6"/>
          <p:cNvSpPr/>
          <p:nvPr/>
        </p:nvSpPr>
        <p:spPr>
          <a:xfrm>
            <a:off x="4544258" y="5641896"/>
            <a:ext cx="2544961" cy="1445895"/>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Creates multiple subsets of the data to train diverse models and aggregate their predictions.</a:t>
            </a:r>
            <a:endParaRPr lang="en-US" sz="1750" dirty="0"/>
          </a:p>
        </p:txBody>
      </p:sp>
      <p:pic>
        <p:nvPicPr>
          <p:cNvPr id="11" name="Image 2" descr="preencoded.png">    </p:cNvPr>
          <p:cNvPicPr>
            <a:picLocks noChangeAspect="1"/>
          </p:cNvPicPr>
          <p:nvPr/>
        </p:nvPicPr>
        <p:blipFill>
          <a:blip r:embed="rId3"/>
          <a:stretch>
            <a:fillRect/>
          </a:stretch>
        </p:blipFill>
        <p:spPr>
          <a:xfrm>
            <a:off x="7315200" y="3949660"/>
            <a:ext cx="2996922" cy="903923"/>
          </a:xfrm>
          <a:prstGeom prst="rect">
            <a:avLst/>
          </a:prstGeom>
        </p:spPr>
      </p:pic>
      <p:sp>
        <p:nvSpPr>
          <p:cNvPr id="12" name="Text 7"/>
          <p:cNvSpPr/>
          <p:nvPr/>
        </p:nvSpPr>
        <p:spPr>
          <a:xfrm>
            <a:off x="7541181" y="5192554"/>
            <a:ext cx="2511028" cy="313849"/>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Stacking</a:t>
            </a:r>
            <a:endParaRPr lang="en-US" sz="1950" dirty="0"/>
          </a:p>
        </p:txBody>
      </p:sp>
      <p:sp>
        <p:nvSpPr>
          <p:cNvPr id="13" name="Text 8"/>
          <p:cNvSpPr/>
          <p:nvPr/>
        </p:nvSpPr>
        <p:spPr>
          <a:xfrm>
            <a:off x="7541181" y="5641896"/>
            <a:ext cx="2544961" cy="1445895"/>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Uses predictions from base models as inputs to a meta-model for final predictions.</a:t>
            </a:r>
            <a:endParaRPr lang="en-US" sz="1750" dirty="0"/>
          </a:p>
        </p:txBody>
      </p:sp>
      <p:pic>
        <p:nvPicPr>
          <p:cNvPr id="14" name="Image 3" descr="preencoded.png">    </p:cNvPr>
          <p:cNvPicPr>
            <a:picLocks noChangeAspect="1"/>
          </p:cNvPicPr>
          <p:nvPr/>
        </p:nvPicPr>
        <p:blipFill>
          <a:blip r:embed="rId4"/>
          <a:stretch>
            <a:fillRect/>
          </a:stretch>
        </p:blipFill>
        <p:spPr>
          <a:xfrm>
            <a:off x="10312122" y="3949660"/>
            <a:ext cx="2996922" cy="903923"/>
          </a:xfrm>
          <a:prstGeom prst="rect">
            <a:avLst/>
          </a:prstGeom>
        </p:spPr>
      </p:pic>
      <p:sp>
        <p:nvSpPr>
          <p:cNvPr id="15" name="Text 9"/>
          <p:cNvSpPr/>
          <p:nvPr/>
        </p:nvSpPr>
        <p:spPr>
          <a:xfrm>
            <a:off x="10538103" y="5192554"/>
            <a:ext cx="2511028" cy="313849"/>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Neural Networks</a:t>
            </a:r>
            <a:endParaRPr lang="en-US" sz="1950" dirty="0"/>
          </a:p>
        </p:txBody>
      </p:sp>
      <p:sp>
        <p:nvSpPr>
          <p:cNvPr id="16" name="Text 10"/>
          <p:cNvSpPr/>
          <p:nvPr/>
        </p:nvSpPr>
        <p:spPr>
          <a:xfrm>
            <a:off x="10538103" y="5641896"/>
            <a:ext cx="2544961" cy="1445895"/>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Deep learning models capable of learning complex non-linear relationships in the data.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21356" y="678180"/>
            <a:ext cx="8493323" cy="581978"/>
          </a:xfrm>
          <a:prstGeom prst="rect">
            <a:avLst/>
          </a:prstGeom>
          <a:noFill/>
          <a:ln/>
        </p:spPr>
        <p:txBody>
          <a:bodyPr wrap="none" lIns="0" tIns="0" rIns="0" bIns="0" rtlCol="0" anchor="t"/>
          <a:lstStyle/>
          <a:p>
            <a:pPr indent="0" marL="0">
              <a:lnSpc>
                <a:spcPts val="4550"/>
              </a:lnSpc>
              <a:buNone/>
            </a:pPr>
            <a:r>
              <a:rPr lang="en-US" sz="3650" dirty="0">
                <a:solidFill>
                  <a:srgbClr val="C6BFEE"/>
                </a:solidFill>
                <a:latin typeface="Prompt Medium" pitchFamily="34" charset="0"/>
                <a:ea typeface="Prompt Medium" pitchFamily="34" charset="-122"/>
                <a:cs typeface="Prompt Medium" pitchFamily="34" charset="-120"/>
              </a:rPr>
              <a:t>Time Series Analysis of Churn Trends</a:t>
            </a:r>
            <a:endParaRPr lang="en-US" sz="3650" dirty="0"/>
          </a:p>
        </p:txBody>
      </p:sp>
      <p:sp>
        <p:nvSpPr>
          <p:cNvPr id="3" name="Text 1"/>
          <p:cNvSpPr/>
          <p:nvPr/>
        </p:nvSpPr>
        <p:spPr>
          <a:xfrm>
            <a:off x="1321356" y="1679138"/>
            <a:ext cx="11987689" cy="670560"/>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To gain insights into the temporal aspects of customer churn, we conduct time series analysis. Using techniques like ARIMA (AutoRegressive Integrated Moving Average) and SARIMA (Seasonal ARIMA), we model and forecast churn rates over time.</a:t>
            </a:r>
            <a:endParaRPr lang="en-US" sz="1600" dirty="0"/>
          </a:p>
        </p:txBody>
      </p:sp>
      <p:sp>
        <p:nvSpPr>
          <p:cNvPr id="4" name="Text 2"/>
          <p:cNvSpPr/>
          <p:nvPr/>
        </p:nvSpPr>
        <p:spPr>
          <a:xfrm>
            <a:off x="1321356" y="2585323"/>
            <a:ext cx="11987689" cy="670560"/>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These models help identify seasonal patterns and trends in churn behavior, allowing businesses to anticipate periods of higher churn risk and take proactive measures.</a:t>
            </a:r>
            <a:endParaRPr lang="en-US" sz="1600" dirty="0"/>
          </a:p>
        </p:txBody>
      </p:sp>
      <p:sp>
        <p:nvSpPr>
          <p:cNvPr id="5" name="Shape 3"/>
          <p:cNvSpPr/>
          <p:nvPr/>
        </p:nvSpPr>
        <p:spPr>
          <a:xfrm>
            <a:off x="1321356" y="5521404"/>
            <a:ext cx="11987689" cy="22860"/>
          </a:xfrm>
          <a:prstGeom prst="roundRect">
            <a:avLst>
              <a:gd name="adj" fmla="val 384981"/>
            </a:avLst>
          </a:prstGeom>
          <a:solidFill>
            <a:srgbClr val="6D4562"/>
          </a:solidFill>
          <a:ln/>
        </p:spPr>
      </p:sp>
      <p:sp>
        <p:nvSpPr>
          <p:cNvPr id="6" name="Shape 4"/>
          <p:cNvSpPr/>
          <p:nvPr/>
        </p:nvSpPr>
        <p:spPr>
          <a:xfrm>
            <a:off x="3644503" y="4788158"/>
            <a:ext cx="22860" cy="733306"/>
          </a:xfrm>
          <a:prstGeom prst="roundRect">
            <a:avLst>
              <a:gd name="adj" fmla="val 384981"/>
            </a:avLst>
          </a:prstGeom>
          <a:solidFill>
            <a:srgbClr val="6D4562"/>
          </a:solidFill>
          <a:ln/>
        </p:spPr>
      </p:sp>
      <p:sp>
        <p:nvSpPr>
          <p:cNvPr id="7" name="Shape 5"/>
          <p:cNvSpPr/>
          <p:nvPr/>
        </p:nvSpPr>
        <p:spPr>
          <a:xfrm>
            <a:off x="3420308" y="5285720"/>
            <a:ext cx="471368" cy="471368"/>
          </a:xfrm>
          <a:prstGeom prst="roundRect">
            <a:avLst>
              <a:gd name="adj" fmla="val 18670"/>
            </a:avLst>
          </a:prstGeom>
          <a:solidFill>
            <a:srgbClr val="542C49"/>
          </a:solidFill>
          <a:ln w="7620">
            <a:solidFill>
              <a:srgbClr val="6D4562"/>
            </a:solidFill>
            <a:prstDash val="solid"/>
          </a:ln>
        </p:spPr>
      </p:sp>
      <p:sp>
        <p:nvSpPr>
          <p:cNvPr id="8" name="Text 6"/>
          <p:cNvSpPr/>
          <p:nvPr/>
        </p:nvSpPr>
        <p:spPr>
          <a:xfrm>
            <a:off x="3603665" y="5381685"/>
            <a:ext cx="104537" cy="27944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9" name="Text 7"/>
          <p:cNvSpPr/>
          <p:nvPr/>
        </p:nvSpPr>
        <p:spPr>
          <a:xfrm>
            <a:off x="2491978" y="3491508"/>
            <a:ext cx="2328148" cy="290870"/>
          </a:xfrm>
          <a:prstGeom prst="rect">
            <a:avLst/>
          </a:prstGeom>
          <a:noFill/>
          <a:ln/>
        </p:spPr>
        <p:txBody>
          <a:bodyPr wrap="none" lIns="0" tIns="0" rIns="0" bIns="0" rtlCol="0" anchor="t"/>
          <a:lstStyle/>
          <a:p>
            <a:pPr algn="ctr"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Data Preparation</a:t>
            </a:r>
            <a:endParaRPr lang="en-US" sz="1800" dirty="0"/>
          </a:p>
        </p:txBody>
      </p:sp>
      <p:sp>
        <p:nvSpPr>
          <p:cNvPr id="10" name="Text 8"/>
          <p:cNvSpPr/>
          <p:nvPr/>
        </p:nvSpPr>
        <p:spPr>
          <a:xfrm>
            <a:off x="1530787" y="3907988"/>
            <a:ext cx="4250531" cy="670560"/>
          </a:xfrm>
          <a:prstGeom prst="rect">
            <a:avLst/>
          </a:prstGeom>
          <a:noFill/>
          <a:ln/>
        </p:spPr>
        <p:txBody>
          <a:bodyPr wrap="square" lIns="0" tIns="0" rIns="0" bIns="0" rtlCol="0" anchor="t"/>
          <a:lstStyle/>
          <a:p>
            <a:pPr algn="ct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Aggregate churn data into time series format, typically monthly or quarterly intervals.</a:t>
            </a:r>
            <a:endParaRPr lang="en-US" sz="1600" dirty="0"/>
          </a:p>
        </p:txBody>
      </p:sp>
      <p:sp>
        <p:nvSpPr>
          <p:cNvPr id="11" name="Shape 9"/>
          <p:cNvSpPr/>
          <p:nvPr/>
        </p:nvSpPr>
        <p:spPr>
          <a:xfrm>
            <a:off x="6083856" y="5521345"/>
            <a:ext cx="22860" cy="733306"/>
          </a:xfrm>
          <a:prstGeom prst="roundRect">
            <a:avLst>
              <a:gd name="adj" fmla="val 384981"/>
            </a:avLst>
          </a:prstGeom>
          <a:solidFill>
            <a:srgbClr val="6D4562"/>
          </a:solidFill>
          <a:ln/>
        </p:spPr>
      </p:sp>
      <p:sp>
        <p:nvSpPr>
          <p:cNvPr id="12" name="Shape 10"/>
          <p:cNvSpPr/>
          <p:nvPr/>
        </p:nvSpPr>
        <p:spPr>
          <a:xfrm>
            <a:off x="5859661" y="5285720"/>
            <a:ext cx="471368" cy="471368"/>
          </a:xfrm>
          <a:prstGeom prst="roundRect">
            <a:avLst>
              <a:gd name="adj" fmla="val 18670"/>
            </a:avLst>
          </a:prstGeom>
          <a:solidFill>
            <a:srgbClr val="542C49"/>
          </a:solidFill>
          <a:ln w="7620">
            <a:solidFill>
              <a:srgbClr val="6D4562"/>
            </a:solidFill>
            <a:prstDash val="solid"/>
          </a:ln>
        </p:spPr>
      </p:sp>
      <p:sp>
        <p:nvSpPr>
          <p:cNvPr id="13" name="Text 11"/>
          <p:cNvSpPr/>
          <p:nvPr/>
        </p:nvSpPr>
        <p:spPr>
          <a:xfrm>
            <a:off x="6013609" y="5381685"/>
            <a:ext cx="163473" cy="27944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4" name="Text 12"/>
          <p:cNvSpPr/>
          <p:nvPr/>
        </p:nvSpPr>
        <p:spPr>
          <a:xfrm>
            <a:off x="4931331" y="6464260"/>
            <a:ext cx="2328148" cy="290870"/>
          </a:xfrm>
          <a:prstGeom prst="rect">
            <a:avLst/>
          </a:prstGeom>
          <a:noFill/>
          <a:ln/>
        </p:spPr>
        <p:txBody>
          <a:bodyPr wrap="none" lIns="0" tIns="0" rIns="0" bIns="0" rtlCol="0" anchor="t"/>
          <a:lstStyle/>
          <a:p>
            <a:pPr algn="ctr"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Model Selection</a:t>
            </a:r>
            <a:endParaRPr lang="en-US" sz="1800" dirty="0"/>
          </a:p>
        </p:txBody>
      </p:sp>
      <p:sp>
        <p:nvSpPr>
          <p:cNvPr id="15" name="Text 13"/>
          <p:cNvSpPr/>
          <p:nvPr/>
        </p:nvSpPr>
        <p:spPr>
          <a:xfrm>
            <a:off x="3970139" y="6880741"/>
            <a:ext cx="4250531" cy="670560"/>
          </a:xfrm>
          <a:prstGeom prst="rect">
            <a:avLst/>
          </a:prstGeom>
          <a:noFill/>
          <a:ln/>
        </p:spPr>
        <p:txBody>
          <a:bodyPr wrap="square" lIns="0" tIns="0" rIns="0" bIns="0" rtlCol="0" anchor="t"/>
          <a:lstStyle/>
          <a:p>
            <a:pPr algn="ct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Choose between ARIMA for non-seasonal data or SARIMA for data with seasonal patterns.</a:t>
            </a:r>
            <a:endParaRPr lang="en-US" sz="1600" dirty="0"/>
          </a:p>
        </p:txBody>
      </p:sp>
      <p:sp>
        <p:nvSpPr>
          <p:cNvPr id="16" name="Shape 14"/>
          <p:cNvSpPr/>
          <p:nvPr/>
        </p:nvSpPr>
        <p:spPr>
          <a:xfrm>
            <a:off x="8523327" y="4788158"/>
            <a:ext cx="22860" cy="733306"/>
          </a:xfrm>
          <a:prstGeom prst="roundRect">
            <a:avLst>
              <a:gd name="adj" fmla="val 384981"/>
            </a:avLst>
          </a:prstGeom>
          <a:solidFill>
            <a:srgbClr val="6D4562"/>
          </a:solidFill>
          <a:ln/>
        </p:spPr>
      </p:sp>
      <p:sp>
        <p:nvSpPr>
          <p:cNvPr id="17" name="Shape 15"/>
          <p:cNvSpPr/>
          <p:nvPr/>
        </p:nvSpPr>
        <p:spPr>
          <a:xfrm>
            <a:off x="8299133" y="5285720"/>
            <a:ext cx="471368" cy="471368"/>
          </a:xfrm>
          <a:prstGeom prst="roundRect">
            <a:avLst>
              <a:gd name="adj" fmla="val 18670"/>
            </a:avLst>
          </a:prstGeom>
          <a:solidFill>
            <a:srgbClr val="542C49"/>
          </a:solidFill>
          <a:ln w="7620">
            <a:solidFill>
              <a:srgbClr val="6D4562"/>
            </a:solidFill>
            <a:prstDash val="solid"/>
          </a:ln>
        </p:spPr>
      </p:sp>
      <p:sp>
        <p:nvSpPr>
          <p:cNvPr id="18" name="Text 16"/>
          <p:cNvSpPr/>
          <p:nvPr/>
        </p:nvSpPr>
        <p:spPr>
          <a:xfrm>
            <a:off x="8453795" y="5381685"/>
            <a:ext cx="162044" cy="27944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9" name="Text 17"/>
          <p:cNvSpPr/>
          <p:nvPr/>
        </p:nvSpPr>
        <p:spPr>
          <a:xfrm>
            <a:off x="7370802" y="3491508"/>
            <a:ext cx="2328148" cy="290870"/>
          </a:xfrm>
          <a:prstGeom prst="rect">
            <a:avLst/>
          </a:prstGeom>
          <a:noFill/>
          <a:ln/>
        </p:spPr>
        <p:txBody>
          <a:bodyPr wrap="none" lIns="0" tIns="0" rIns="0" bIns="0" rtlCol="0" anchor="t"/>
          <a:lstStyle/>
          <a:p>
            <a:pPr algn="ctr"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Model Training</a:t>
            </a:r>
            <a:endParaRPr lang="en-US" sz="1800" dirty="0"/>
          </a:p>
        </p:txBody>
      </p:sp>
      <p:sp>
        <p:nvSpPr>
          <p:cNvPr id="20" name="Text 18"/>
          <p:cNvSpPr/>
          <p:nvPr/>
        </p:nvSpPr>
        <p:spPr>
          <a:xfrm>
            <a:off x="6409611" y="3907988"/>
            <a:ext cx="4250531" cy="670560"/>
          </a:xfrm>
          <a:prstGeom prst="rect">
            <a:avLst/>
          </a:prstGeom>
          <a:noFill/>
          <a:ln/>
        </p:spPr>
        <p:txBody>
          <a:bodyPr wrap="square" lIns="0" tIns="0" rIns="0" bIns="0" rtlCol="0" anchor="t"/>
          <a:lstStyle/>
          <a:p>
            <a:pPr algn="ct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Fit the selected model to historical churn data, optimizing parameters for best fit.</a:t>
            </a:r>
            <a:endParaRPr lang="en-US" sz="1600" dirty="0"/>
          </a:p>
        </p:txBody>
      </p:sp>
      <p:sp>
        <p:nvSpPr>
          <p:cNvPr id="21" name="Shape 19"/>
          <p:cNvSpPr/>
          <p:nvPr/>
        </p:nvSpPr>
        <p:spPr>
          <a:xfrm>
            <a:off x="10962680" y="5521345"/>
            <a:ext cx="22860" cy="733306"/>
          </a:xfrm>
          <a:prstGeom prst="roundRect">
            <a:avLst>
              <a:gd name="adj" fmla="val 384981"/>
            </a:avLst>
          </a:prstGeom>
          <a:solidFill>
            <a:srgbClr val="6D4562"/>
          </a:solidFill>
          <a:ln/>
        </p:spPr>
      </p:sp>
      <p:sp>
        <p:nvSpPr>
          <p:cNvPr id="22" name="Shape 20"/>
          <p:cNvSpPr/>
          <p:nvPr/>
        </p:nvSpPr>
        <p:spPr>
          <a:xfrm>
            <a:off x="10738485" y="5285720"/>
            <a:ext cx="471368" cy="471368"/>
          </a:xfrm>
          <a:prstGeom prst="roundRect">
            <a:avLst>
              <a:gd name="adj" fmla="val 18670"/>
            </a:avLst>
          </a:prstGeom>
          <a:solidFill>
            <a:srgbClr val="542C49"/>
          </a:solidFill>
          <a:ln w="7620">
            <a:solidFill>
              <a:srgbClr val="6D4562"/>
            </a:solidFill>
            <a:prstDash val="solid"/>
          </a:ln>
        </p:spPr>
      </p:sp>
      <p:sp>
        <p:nvSpPr>
          <p:cNvPr id="23" name="Text 21"/>
          <p:cNvSpPr/>
          <p:nvPr/>
        </p:nvSpPr>
        <p:spPr>
          <a:xfrm>
            <a:off x="10889099" y="5381685"/>
            <a:ext cx="170140" cy="27944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Medium" pitchFamily="34" charset="0"/>
                <a:ea typeface="Prompt Medium" pitchFamily="34" charset="-122"/>
                <a:cs typeface="Prompt Medium" pitchFamily="34" charset="-120"/>
              </a:rPr>
              <a:t>4</a:t>
            </a:r>
            <a:endParaRPr lang="en-US" sz="2150" dirty="0"/>
          </a:p>
        </p:txBody>
      </p:sp>
      <p:sp>
        <p:nvSpPr>
          <p:cNvPr id="24" name="Text 22"/>
          <p:cNvSpPr/>
          <p:nvPr/>
        </p:nvSpPr>
        <p:spPr>
          <a:xfrm>
            <a:off x="9810155" y="6464260"/>
            <a:ext cx="2328148" cy="290870"/>
          </a:xfrm>
          <a:prstGeom prst="rect">
            <a:avLst/>
          </a:prstGeom>
          <a:noFill/>
          <a:ln/>
        </p:spPr>
        <p:txBody>
          <a:bodyPr wrap="none" lIns="0" tIns="0" rIns="0" bIns="0" rtlCol="0" anchor="t"/>
          <a:lstStyle/>
          <a:p>
            <a:pPr algn="ctr"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Forecasting</a:t>
            </a:r>
            <a:endParaRPr lang="en-US" sz="1800" dirty="0"/>
          </a:p>
        </p:txBody>
      </p:sp>
      <p:sp>
        <p:nvSpPr>
          <p:cNvPr id="25" name="Text 23"/>
          <p:cNvSpPr/>
          <p:nvPr/>
        </p:nvSpPr>
        <p:spPr>
          <a:xfrm>
            <a:off x="8848963" y="6880741"/>
            <a:ext cx="4250531" cy="670560"/>
          </a:xfrm>
          <a:prstGeom prst="rect">
            <a:avLst/>
          </a:prstGeom>
          <a:noFill/>
          <a:ln/>
        </p:spPr>
        <p:txBody>
          <a:bodyPr wrap="square" lIns="0" tIns="0" rIns="0" bIns="0" rtlCol="0" anchor="t"/>
          <a:lstStyle/>
          <a:p>
            <a:pPr algn="ctr"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Use the trained model to predict future churn rates and identify potential spikes.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21356" y="816173"/>
            <a:ext cx="10686574" cy="639604"/>
          </a:xfrm>
          <a:prstGeom prst="rect">
            <a:avLst/>
          </a:prstGeom>
          <a:noFill/>
          <a:ln/>
        </p:spPr>
        <p:txBody>
          <a:bodyPr wrap="none" lIns="0" tIns="0" rIns="0" bIns="0" rtlCol="0" anchor="t"/>
          <a:lstStyle/>
          <a:p>
            <a:pPr indent="0" marL="0">
              <a:lnSpc>
                <a:spcPts val="5000"/>
              </a:lnSpc>
              <a:buNone/>
            </a:pPr>
            <a:r>
              <a:rPr lang="en-US" sz="4000" dirty="0">
                <a:solidFill>
                  <a:srgbClr val="C6BFEE"/>
                </a:solidFill>
                <a:latin typeface="Prompt Medium" pitchFamily="34" charset="0"/>
                <a:ea typeface="Prompt Medium" pitchFamily="34" charset="-122"/>
                <a:cs typeface="Prompt Medium" pitchFamily="34" charset="-120"/>
              </a:rPr>
              <a:t>Actionable Insights and Recommendations</a:t>
            </a:r>
            <a:endParaRPr lang="en-US" sz="4000" dirty="0"/>
          </a:p>
        </p:txBody>
      </p:sp>
      <p:sp>
        <p:nvSpPr>
          <p:cNvPr id="3" name="Text 1"/>
          <p:cNvSpPr/>
          <p:nvPr/>
        </p:nvSpPr>
        <p:spPr>
          <a:xfrm>
            <a:off x="1321356" y="1916192"/>
            <a:ext cx="11987689" cy="736759"/>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The culmination of our analysis yields actionable insights to reduce customer churn. By identifying the most significant predictors of churn, we can recommend targeted retention strategies.</a:t>
            </a:r>
            <a:endParaRPr lang="en-US" sz="1800" dirty="0"/>
          </a:p>
        </p:txBody>
      </p:sp>
      <p:sp>
        <p:nvSpPr>
          <p:cNvPr id="4" name="Text 2"/>
          <p:cNvSpPr/>
          <p:nvPr/>
        </p:nvSpPr>
        <p:spPr>
          <a:xfrm>
            <a:off x="1321356" y="2911912"/>
            <a:ext cx="11987689" cy="1105138"/>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Key findings might include the impact of contract type on churn risk, the importance of customer service interactions, or the role of pricing in customer retention. These insights empower businesses to implement data-driven strategies for improving customer loyalty and reducing churn.</a:t>
            </a:r>
            <a:endParaRPr lang="en-US" sz="1800" dirty="0"/>
          </a:p>
        </p:txBody>
      </p:sp>
      <p:sp>
        <p:nvSpPr>
          <p:cNvPr id="5" name="Shape 3"/>
          <p:cNvSpPr/>
          <p:nvPr/>
        </p:nvSpPr>
        <p:spPr>
          <a:xfrm>
            <a:off x="1321356" y="4534972"/>
            <a:ext cx="518041" cy="518041"/>
          </a:xfrm>
          <a:prstGeom prst="roundRect">
            <a:avLst>
              <a:gd name="adj" fmla="val 18668"/>
            </a:avLst>
          </a:prstGeom>
          <a:solidFill>
            <a:srgbClr val="542C49"/>
          </a:solidFill>
          <a:ln w="7620">
            <a:solidFill>
              <a:srgbClr val="6D4562"/>
            </a:solidFill>
            <a:prstDash val="solid"/>
          </a:ln>
        </p:spPr>
      </p:sp>
      <p:sp>
        <p:nvSpPr>
          <p:cNvPr id="6" name="Text 4"/>
          <p:cNvSpPr/>
          <p:nvPr/>
        </p:nvSpPr>
        <p:spPr>
          <a:xfrm>
            <a:off x="1522928" y="4640461"/>
            <a:ext cx="114895" cy="307062"/>
          </a:xfrm>
          <a:prstGeom prst="rect">
            <a:avLst/>
          </a:prstGeom>
          <a:noFill/>
          <a:ln/>
        </p:spPr>
        <p:txBody>
          <a:bodyPr wrap="none" lIns="0" tIns="0" rIns="0" bIns="0" rtlCol="0" anchor="t"/>
          <a:lstStyle/>
          <a:p>
            <a:pPr algn="ctr" indent="0" marL="0">
              <a:lnSpc>
                <a:spcPts val="240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7" name="Text 5"/>
          <p:cNvSpPr/>
          <p:nvPr/>
        </p:nvSpPr>
        <p:spPr>
          <a:xfrm>
            <a:off x="2069544" y="4534972"/>
            <a:ext cx="2558415" cy="319802"/>
          </a:xfrm>
          <a:prstGeom prst="rect">
            <a:avLst/>
          </a:prstGeom>
          <a:noFill/>
          <a:ln/>
        </p:spPr>
        <p:txBody>
          <a:bodyPr wrap="none" lIns="0" tIns="0" rIns="0" bIns="0" rtlCol="0" anchor="t"/>
          <a:lstStyle/>
          <a:p>
            <a:pPr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Personalized Offers</a:t>
            </a:r>
            <a:endParaRPr lang="en-US" sz="2000" dirty="0"/>
          </a:p>
        </p:txBody>
      </p:sp>
      <p:sp>
        <p:nvSpPr>
          <p:cNvPr id="8" name="Text 6"/>
          <p:cNvSpPr/>
          <p:nvPr/>
        </p:nvSpPr>
        <p:spPr>
          <a:xfrm>
            <a:off x="2069544" y="4992886"/>
            <a:ext cx="5130641" cy="736759"/>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Develop tailored promotions for high-risk customers based on their specific attributes and usage patterns.</a:t>
            </a:r>
            <a:endParaRPr lang="en-US" sz="1800" dirty="0"/>
          </a:p>
        </p:txBody>
      </p:sp>
      <p:sp>
        <p:nvSpPr>
          <p:cNvPr id="9" name="Shape 7"/>
          <p:cNvSpPr/>
          <p:nvPr/>
        </p:nvSpPr>
        <p:spPr>
          <a:xfrm>
            <a:off x="7430333" y="4534972"/>
            <a:ext cx="518041" cy="518041"/>
          </a:xfrm>
          <a:prstGeom prst="roundRect">
            <a:avLst>
              <a:gd name="adj" fmla="val 18668"/>
            </a:avLst>
          </a:prstGeom>
          <a:solidFill>
            <a:srgbClr val="542C49"/>
          </a:solidFill>
          <a:ln w="7620">
            <a:solidFill>
              <a:srgbClr val="6D4562"/>
            </a:solidFill>
            <a:prstDash val="solid"/>
          </a:ln>
        </p:spPr>
      </p:sp>
      <p:sp>
        <p:nvSpPr>
          <p:cNvPr id="10" name="Text 8"/>
          <p:cNvSpPr/>
          <p:nvPr/>
        </p:nvSpPr>
        <p:spPr>
          <a:xfrm>
            <a:off x="7599521" y="4640461"/>
            <a:ext cx="179665" cy="307062"/>
          </a:xfrm>
          <a:prstGeom prst="rect">
            <a:avLst/>
          </a:prstGeom>
          <a:noFill/>
          <a:ln/>
        </p:spPr>
        <p:txBody>
          <a:bodyPr wrap="none" lIns="0" tIns="0" rIns="0" bIns="0" rtlCol="0" anchor="t"/>
          <a:lstStyle/>
          <a:p>
            <a:pPr algn="ctr" indent="0" marL="0">
              <a:lnSpc>
                <a:spcPts val="240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11" name="Text 9"/>
          <p:cNvSpPr/>
          <p:nvPr/>
        </p:nvSpPr>
        <p:spPr>
          <a:xfrm>
            <a:off x="8178522" y="4534972"/>
            <a:ext cx="2558415" cy="319802"/>
          </a:xfrm>
          <a:prstGeom prst="rect">
            <a:avLst/>
          </a:prstGeom>
          <a:noFill/>
          <a:ln/>
        </p:spPr>
        <p:txBody>
          <a:bodyPr wrap="none" lIns="0" tIns="0" rIns="0" bIns="0" rtlCol="0" anchor="t"/>
          <a:lstStyle/>
          <a:p>
            <a:pPr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Proactive Outreach</a:t>
            </a:r>
            <a:endParaRPr lang="en-US" sz="2000" dirty="0"/>
          </a:p>
        </p:txBody>
      </p:sp>
      <p:sp>
        <p:nvSpPr>
          <p:cNvPr id="12" name="Text 10"/>
          <p:cNvSpPr/>
          <p:nvPr/>
        </p:nvSpPr>
        <p:spPr>
          <a:xfrm>
            <a:off x="8178522" y="4992886"/>
            <a:ext cx="5130641" cy="736759"/>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Implement targeted communication strategies for customers showing early signs of potential churn.</a:t>
            </a:r>
            <a:endParaRPr lang="en-US" sz="1800" dirty="0"/>
          </a:p>
        </p:txBody>
      </p:sp>
      <p:sp>
        <p:nvSpPr>
          <p:cNvPr id="13" name="Shape 11"/>
          <p:cNvSpPr/>
          <p:nvPr/>
        </p:nvSpPr>
        <p:spPr>
          <a:xfrm>
            <a:off x="1321356" y="6218753"/>
            <a:ext cx="518041" cy="518041"/>
          </a:xfrm>
          <a:prstGeom prst="roundRect">
            <a:avLst>
              <a:gd name="adj" fmla="val 18668"/>
            </a:avLst>
          </a:prstGeom>
          <a:solidFill>
            <a:srgbClr val="542C49"/>
          </a:solidFill>
          <a:ln w="7620">
            <a:solidFill>
              <a:srgbClr val="6D4562"/>
            </a:solidFill>
            <a:prstDash val="solid"/>
          </a:ln>
        </p:spPr>
      </p:sp>
      <p:sp>
        <p:nvSpPr>
          <p:cNvPr id="14" name="Text 12"/>
          <p:cNvSpPr/>
          <p:nvPr/>
        </p:nvSpPr>
        <p:spPr>
          <a:xfrm>
            <a:off x="1491258" y="6324243"/>
            <a:ext cx="178118" cy="307062"/>
          </a:xfrm>
          <a:prstGeom prst="rect">
            <a:avLst/>
          </a:prstGeom>
          <a:noFill/>
          <a:ln/>
        </p:spPr>
        <p:txBody>
          <a:bodyPr wrap="none" lIns="0" tIns="0" rIns="0" bIns="0" rtlCol="0" anchor="t"/>
          <a:lstStyle/>
          <a:p>
            <a:pPr algn="ctr" indent="0" marL="0">
              <a:lnSpc>
                <a:spcPts val="240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5" name="Text 13"/>
          <p:cNvSpPr/>
          <p:nvPr/>
        </p:nvSpPr>
        <p:spPr>
          <a:xfrm>
            <a:off x="2069544" y="6218753"/>
            <a:ext cx="2768798" cy="319802"/>
          </a:xfrm>
          <a:prstGeom prst="rect">
            <a:avLst/>
          </a:prstGeom>
          <a:noFill/>
          <a:ln/>
        </p:spPr>
        <p:txBody>
          <a:bodyPr wrap="none" lIns="0" tIns="0" rIns="0" bIns="0" rtlCol="0" anchor="t"/>
          <a:lstStyle/>
          <a:p>
            <a:pPr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Service Improvements</a:t>
            </a:r>
            <a:endParaRPr lang="en-US" sz="2000" dirty="0"/>
          </a:p>
        </p:txBody>
      </p:sp>
      <p:sp>
        <p:nvSpPr>
          <p:cNvPr id="16" name="Text 14"/>
          <p:cNvSpPr/>
          <p:nvPr/>
        </p:nvSpPr>
        <p:spPr>
          <a:xfrm>
            <a:off x="2069544" y="6676668"/>
            <a:ext cx="5130641" cy="736759"/>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Address common pain points identified in the analysis to enhance overall customer satisfaction.</a:t>
            </a:r>
            <a:endParaRPr lang="en-US" sz="1800" dirty="0"/>
          </a:p>
        </p:txBody>
      </p:sp>
      <p:sp>
        <p:nvSpPr>
          <p:cNvPr id="17" name="Shape 15"/>
          <p:cNvSpPr/>
          <p:nvPr/>
        </p:nvSpPr>
        <p:spPr>
          <a:xfrm>
            <a:off x="7430333" y="6218753"/>
            <a:ext cx="518041" cy="518041"/>
          </a:xfrm>
          <a:prstGeom prst="roundRect">
            <a:avLst>
              <a:gd name="adj" fmla="val 18668"/>
            </a:avLst>
          </a:prstGeom>
          <a:solidFill>
            <a:srgbClr val="542C49"/>
          </a:solidFill>
          <a:ln w="7620">
            <a:solidFill>
              <a:srgbClr val="6D4562"/>
            </a:solidFill>
            <a:prstDash val="solid"/>
          </a:ln>
        </p:spPr>
      </p:sp>
      <p:sp>
        <p:nvSpPr>
          <p:cNvPr id="18" name="Text 16"/>
          <p:cNvSpPr/>
          <p:nvPr/>
        </p:nvSpPr>
        <p:spPr>
          <a:xfrm>
            <a:off x="7595830" y="6324243"/>
            <a:ext cx="187047" cy="307062"/>
          </a:xfrm>
          <a:prstGeom prst="rect">
            <a:avLst/>
          </a:prstGeom>
          <a:noFill/>
          <a:ln/>
        </p:spPr>
        <p:txBody>
          <a:bodyPr wrap="none" lIns="0" tIns="0" rIns="0" bIns="0" rtlCol="0" anchor="t"/>
          <a:lstStyle/>
          <a:p>
            <a:pPr algn="ctr" indent="0" marL="0">
              <a:lnSpc>
                <a:spcPts val="2400"/>
              </a:lnSpc>
              <a:buNone/>
            </a:pPr>
            <a:r>
              <a:rPr lang="en-US" sz="2400" dirty="0">
                <a:solidFill>
                  <a:srgbClr val="DAD8E9"/>
                </a:solidFill>
                <a:latin typeface="Prompt Medium" pitchFamily="34" charset="0"/>
                <a:ea typeface="Prompt Medium" pitchFamily="34" charset="-122"/>
                <a:cs typeface="Prompt Medium" pitchFamily="34" charset="-120"/>
              </a:rPr>
              <a:t>4</a:t>
            </a:r>
            <a:endParaRPr lang="en-US" sz="2400" dirty="0"/>
          </a:p>
        </p:txBody>
      </p:sp>
      <p:sp>
        <p:nvSpPr>
          <p:cNvPr id="19" name="Text 17"/>
          <p:cNvSpPr/>
          <p:nvPr/>
        </p:nvSpPr>
        <p:spPr>
          <a:xfrm>
            <a:off x="8178522" y="6218753"/>
            <a:ext cx="2558415" cy="319802"/>
          </a:xfrm>
          <a:prstGeom prst="rect">
            <a:avLst/>
          </a:prstGeom>
          <a:noFill/>
          <a:ln/>
        </p:spPr>
        <p:txBody>
          <a:bodyPr wrap="none" lIns="0" tIns="0" rIns="0" bIns="0" rtlCol="0" anchor="t"/>
          <a:lstStyle/>
          <a:p>
            <a:pPr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Loyalty Programs</a:t>
            </a:r>
            <a:endParaRPr lang="en-US" sz="2000" dirty="0"/>
          </a:p>
        </p:txBody>
      </p:sp>
      <p:sp>
        <p:nvSpPr>
          <p:cNvPr id="20" name="Text 18"/>
          <p:cNvSpPr/>
          <p:nvPr/>
        </p:nvSpPr>
        <p:spPr>
          <a:xfrm>
            <a:off x="8178522" y="6676668"/>
            <a:ext cx="5130641" cy="736759"/>
          </a:xfrm>
          <a:prstGeom prst="rect">
            <a:avLst/>
          </a:prstGeom>
          <a:noFill/>
          <a:ln/>
        </p:spPr>
        <p:txBody>
          <a:bodyPr wrap="square" lIns="0" tIns="0" rIns="0" bIns="0" rtlCol="0" anchor="t"/>
          <a:lstStyle/>
          <a:p>
            <a:pPr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Design or refine loyalty programs to incentivize long-term customer retention and engagement.</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2024-10-17T06:07:31Z</dcterms:created>
  <dcterms:modified xsi:type="dcterms:W3CDTF">2024-10-17T06:07:31Z</dcterms:modified>
</cp:coreProperties>
</file>